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69" r:id="rId16"/>
    <p:sldId id="282" r:id="rId17"/>
    <p:sldId id="270" r:id="rId18"/>
    <p:sldId id="281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388C-5B2F-D225-43E3-9D990486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3257D-4676-4A97-ECDF-F04A6423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08F22-2402-FC49-F2C5-69C2B92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19D0-12FD-DCC8-D167-3A7495B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044BB-0C29-0B34-2E1C-46AF6BAB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4693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AD49-1477-26AC-581A-9B926031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495C9-C0DE-0367-0B99-E2C0C6B06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5355-C9CF-1C30-2B3E-C61F97B3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805D-0E79-2586-046B-A3B33EEB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87233-416D-B33F-E64D-A84B0985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8749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8EBD0-27FF-F974-7CF6-AAFC06A15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8AB61-D257-8638-C939-2C21037FC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1A9F-1A61-0CF3-562F-AC9EA33D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648D2-C8CD-256E-E4E4-631F4D31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81D2-0388-FB5E-5954-777C770A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9991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181E-1910-F4EF-B9C9-9984A1D6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FF2A-5F50-A9A8-3823-4EFC0C56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AD77-6136-966E-E5AD-1E2BAD9F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7FB6-6592-2079-0CEC-958DD0CD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86B4-B5F9-A04E-75E3-B881FC6D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5198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D72-A136-0F10-1C06-D05014B1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2C0A-AB90-C5EE-CD99-055C3F26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0286-982A-2416-8C87-1066CFB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A12E-71A1-2873-1085-CB340B2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1AE85-20C9-516A-6DFA-8C9308D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6441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B84C-6D96-D11B-5E88-9769E1D9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B35C-9BB0-EEBC-424B-17B06CAB4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2A7C8-294A-E26C-05F1-8A09C5432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E0CC-9BD7-C7E6-87B6-A6D9054E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5EFFE-F908-A02B-8457-06A07A8B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B80FD-C536-CC14-40FD-7A51C25B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822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98A3-68A3-93DE-8BA7-7F6CFC41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058EB-5838-4C03-4D08-73CBE6A12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C9D3D-FDF7-EFE7-01EC-7B14BEA14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95265-EB2F-BCAC-A91A-5AF7D244F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AB2BF-02CF-1425-53E1-57B51C1CC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971EA-82BE-00FD-E508-1DC43C08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9A944-4D2E-65CA-E827-24AF2263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77589-8EDA-EC7F-9170-4E1BEEF3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422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9082-C250-9819-A1A2-61A5336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1DF84-9731-2629-7EC5-1EFB629C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6507F-3ED0-5AED-50AD-469EEB5A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BFB31-9255-2EC9-9002-FEF19B3D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5266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7AB71-4596-AFC4-E1B0-1DF2F33A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77438-DDCB-0F87-AE5F-AF9C9A66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8B71-4DF4-7634-A501-03F370FE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5167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BA90-59A3-09FF-CBC5-FBB10CCA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2C1E-43A5-DCCA-CC2B-E524454B4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2212-947D-DFFD-F6B5-F4A53FEC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E9D4B-26E6-9933-BE8E-4CD33D80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0CC3C-394B-29AE-5AB4-36CFF987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444A5-DE07-BEAE-0203-6040E990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8039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7F39-F7C8-8585-BCB9-7FBBD72A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795A5-C7C1-24C3-6AD4-11B5FA15B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3B4E8-DA8C-78D8-29B9-18018C4F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14CB8-1F4B-ECDF-3E11-32F9284A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55CCD-29A5-68EF-0B01-F13D4FA5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CB064-26EB-2DC6-A6CF-E99FFF89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726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FB74D-EB51-426C-1AF6-86E5E58B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099BD-A449-3399-268F-177DF2AA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59D2D-988D-F136-C5AD-0C11AB64B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6844B-AEA5-ED10-2F84-BA61F2069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CB03F-256A-DD0D-B843-D8C4AC01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6729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android.com/studio/write/java8-suppor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android.com/reference/android/app/Appl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android.com/training/dependency-injection/hilt-android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Inversion_of_contro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gger.dev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ependency-injection/dagger-basics" TargetMode="External"/><Relationship Id="rId2" Type="http://schemas.openxmlformats.org/officeDocument/2006/relationships/hyperlink" Target="https://dagger.dev/hilt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7D78-4C26-282E-D74D-20E130F3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286" y="1390136"/>
            <a:ext cx="11479428" cy="2038864"/>
          </a:xfrm>
          <a:noFill/>
        </p:spPr>
        <p:txBody>
          <a:bodyPr>
            <a:normAutofit fontScale="90000"/>
          </a:bodyPr>
          <a:lstStyle/>
          <a:p>
            <a: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Injection(DI)</a:t>
            </a:r>
            <a:b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BD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Hilt/Dagger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2DD5B-6E4F-4567-3F0A-72589233EE04}"/>
              </a:ext>
            </a:extLst>
          </p:cNvPr>
          <p:cNvSpPr txBox="1"/>
          <p:nvPr/>
        </p:nvSpPr>
        <p:spPr>
          <a:xfrm>
            <a:off x="356286" y="5548185"/>
            <a:ext cx="1147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mahbub</a:t>
            </a:r>
            <a:r>
              <a:rPr lang="en-BD" dirty="0">
                <a:solidFill>
                  <a:schemeClr val="bg1"/>
                </a:solidFill>
              </a:rPr>
              <a:t>.kuet@gmail.com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www.linkedin.com</a:t>
            </a:r>
            <a:r>
              <a:rPr lang="en-GB" dirty="0">
                <a:solidFill>
                  <a:schemeClr val="bg1"/>
                </a:solidFill>
              </a:rPr>
              <a:t>/in/</a:t>
            </a:r>
            <a:r>
              <a:rPr lang="en-GB">
                <a:solidFill>
                  <a:schemeClr val="bg1"/>
                </a:solidFill>
              </a:rPr>
              <a:t>iamcrypticcoder</a:t>
            </a:r>
          </a:p>
        </p:txBody>
      </p:sp>
    </p:spTree>
    <p:extLst>
      <p:ext uri="{BB962C8B-B14F-4D97-AF65-F5344CB8AC3E}">
        <p14:creationId xmlns:p14="http://schemas.microsoft.com/office/powerpoint/2010/main" val="134309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DD947-2303-CF56-357C-BF98344E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145A-B0D0-74C6-85AE-11A07ACDD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40000-25C4-38AC-C9E7-CBC8A5D18AA5}"/>
              </a:ext>
            </a:extLst>
          </p:cNvPr>
          <p:cNvSpPr txBox="1"/>
          <p:nvPr/>
        </p:nvSpPr>
        <p:spPr>
          <a:xfrm>
            <a:off x="289560" y="1132819"/>
            <a:ext cx="115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Hilt uses </a:t>
            </a:r>
            <a:r>
              <a:rPr lang="en-GB" sz="2400" dirty="0">
                <a:hlinkClick r:id="rId2"/>
              </a:rPr>
              <a:t>Java 8 features</a:t>
            </a:r>
            <a:r>
              <a:rPr lang="en-GB" sz="2400" dirty="0"/>
              <a:t>. To enable Java 8 in your project, add the following to the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400" dirty="0"/>
              <a:t> file:</a:t>
            </a:r>
            <a:endParaRPr lang="en-B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B37DF-62B6-2DE4-D870-3006EBA8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71" y="2717780"/>
            <a:ext cx="6189565" cy="289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225283-119B-54CF-5FC4-54A719E3B2E9}"/>
              </a:ext>
            </a:extLst>
          </p:cNvPr>
          <p:cNvSpPr txBox="1"/>
          <p:nvPr/>
        </p:nvSpPr>
        <p:spPr>
          <a:xfrm>
            <a:off x="289560" y="2717780"/>
            <a:ext cx="5447325" cy="28931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android {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compileOptions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sourceCompatibility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JavaVersion.VERSION_1_8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targetCompatibility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JavaVersion.VERSION_1_8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1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377F2-E953-00A0-E9A2-A7B3EBAA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B1A7-7CE3-787F-B688-FF2B3DC4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88D8D-A6AA-F7AB-8B93-A8E129A607DF}"/>
              </a:ext>
            </a:extLst>
          </p:cNvPr>
          <p:cNvSpPr txBox="1"/>
          <p:nvPr/>
        </p:nvSpPr>
        <p:spPr>
          <a:xfrm>
            <a:off x="289560" y="1148059"/>
            <a:ext cx="11536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 apps that use Hilt must contain an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Application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class that is annotated with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HiltAndroidApp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HiltAndroidApp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triggers Hilt's code generation, including a base class for your application that serves as the application-level dependency container.</a:t>
            </a:r>
            <a:endParaRPr lang="en-B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6EB26-16A9-8E96-AA3C-2CCBEF51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40" y="3179173"/>
            <a:ext cx="5537200" cy="1433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0C6C2-771C-E462-3956-A4068D22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1" y="3179173"/>
            <a:ext cx="5537200" cy="1433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DB708-619A-0F33-5D59-69E02D52F8E9}"/>
              </a:ext>
            </a:extLst>
          </p:cNvPr>
          <p:cNvSpPr txBox="1"/>
          <p:nvPr/>
        </p:nvSpPr>
        <p:spPr>
          <a:xfrm>
            <a:off x="2084946" y="5135880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With Gradle Plugin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14EB6-62B6-2CA1-CEAF-E2E1D8DBCAE7}"/>
              </a:ext>
            </a:extLst>
          </p:cNvPr>
          <p:cNvSpPr txBox="1"/>
          <p:nvPr/>
        </p:nvSpPr>
        <p:spPr>
          <a:xfrm>
            <a:off x="7924124" y="5135880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Without Gradle Plugin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0248C-4F8A-6B93-A936-FA7AD1E09966}"/>
              </a:ext>
            </a:extLst>
          </p:cNvPr>
          <p:cNvSpPr txBox="1"/>
          <p:nvPr/>
        </p:nvSpPr>
        <p:spPr>
          <a:xfrm>
            <a:off x="289560" y="6302751"/>
            <a:ext cx="757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developer.android.com</a:t>
            </a:r>
            <a:r>
              <a:rPr lang="en-GB" dirty="0">
                <a:hlinkClick r:id="rId5"/>
              </a:rPr>
              <a:t>/training/dependency-injection/hilt-android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4083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E99C9-DB79-5DD6-27E7-B0A623A4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59A5-944E-5BB4-E44E-5E21ADD96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@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AndroidEntryPoint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6B32C-7BBC-61D5-6847-6B00BCF5ECED}"/>
              </a:ext>
            </a:extLst>
          </p:cNvPr>
          <p:cNvSpPr txBox="1"/>
          <p:nvPr/>
        </p:nvSpPr>
        <p:spPr>
          <a:xfrm>
            <a:off x="289560" y="1163299"/>
            <a:ext cx="1153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Once Hilt is setup in your Application class and an application-level component is available, Hilt can provide dependencies to other Android classes that have the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AndroidEntryPoint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/>
              <a:t>annotation:</a:t>
            </a:r>
            <a:endParaRPr lang="en-BD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07258-F0F7-DF65-A501-FC3BE52E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3169920"/>
            <a:ext cx="7772400" cy="17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EF1B4-A7D1-1F2A-4157-543F5C1A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BEDC-2678-8EAD-40EC-EA9B39A65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Constructor 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916BFD-D594-1C80-2DE9-BC57D63B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139" y="932214"/>
            <a:ext cx="5962153" cy="5346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6AA810-6804-36CC-2A72-2005D3DC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" y="1023654"/>
            <a:ext cx="5923530" cy="51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BA70AE-92C1-1C3D-AAEA-C134AE0D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CA12-0B8C-E5D3-7128-E37D8A0B7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Field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71CC1-F41A-A630-BBE4-FD8B1B20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760"/>
            <a:ext cx="7772400" cy="45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4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9E7E3-D4F8-1DEF-FA3C-7E5ED791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E7C9-2BAB-51F8-DA36-81077F9A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Module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C5CA-96BF-6F2D-BF1A-64E1634C3ACD}"/>
              </a:ext>
            </a:extLst>
          </p:cNvPr>
          <p:cNvSpPr txBox="1"/>
          <p:nvPr/>
        </p:nvSpPr>
        <p:spPr>
          <a:xfrm>
            <a:off x="289561" y="980419"/>
            <a:ext cx="58064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highlight>
                  <a:srgbClr val="00FF00"/>
                </a:highlight>
              </a:rPr>
              <a:t>Best practice is constructor injection</a:t>
            </a:r>
            <a:r>
              <a:rPr lang="en-GB" sz="2400" dirty="0"/>
              <a:t>. Sometimes a type cannot be constructor-injected. This can happen for multiple reasons. For example, you cannot constructor-inject an interface. </a:t>
            </a:r>
            <a:r>
              <a:rPr lang="en-GB" sz="2400" dirty="0">
                <a:highlight>
                  <a:srgbClr val="00FF00"/>
                </a:highlight>
              </a:rPr>
              <a:t>You also cannot constructor-inject a type that you do not own, such as a class from an external library.</a:t>
            </a:r>
            <a:r>
              <a:rPr lang="en-GB" sz="2400" dirty="0"/>
              <a:t> In these cases, you can provide Hilt with binding information by using </a:t>
            </a:r>
            <a:r>
              <a:rPr lang="en-GB" sz="2400" i="1" dirty="0"/>
              <a:t>Hilt modules</a:t>
            </a:r>
            <a:r>
              <a:rPr lang="en-GB" sz="2400" dirty="0"/>
              <a:t>.</a:t>
            </a:r>
          </a:p>
          <a:p>
            <a:pPr algn="just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@Module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sz="2400" dirty="0">
                <a:cs typeface="Arial" panose="020B0604020202020204" pitchFamily="34" charset="0"/>
              </a:rPr>
              <a:t>Necessary for declare module.</a:t>
            </a:r>
          </a:p>
          <a:p>
            <a:pPr algn="just"/>
            <a:endParaRPr lang="en-GB" sz="2400" dirty="0">
              <a:cs typeface="Arial" panose="020B0604020202020204" pitchFamily="34" charset="0"/>
            </a:endParaRPr>
          </a:p>
          <a:p>
            <a:pPr algn="just"/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InstallIn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cs typeface="Arial" panose="020B0604020202020204" pitchFamily="34" charset="0"/>
              </a:rPr>
              <a:t>– Indicates which type of components Hilt will inject dependencies in.</a:t>
            </a:r>
            <a:endParaRPr lang="en-BD" sz="2400" dirty="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8336A-EE94-2E9A-C63C-6B8DC92B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5" y="980419"/>
            <a:ext cx="5477474" cy="5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37320-B1A6-B43A-7456-06E69B083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8F62-4782-A8C5-79EA-55B5F6DF4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Module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D3DA5-FD55-B124-37EB-9E0FCE52634A}"/>
              </a:ext>
            </a:extLst>
          </p:cNvPr>
          <p:cNvSpPr txBox="1"/>
          <p:nvPr/>
        </p:nvSpPr>
        <p:spPr>
          <a:xfrm>
            <a:off x="289561" y="980419"/>
            <a:ext cx="115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D" sz="2400" dirty="0">
                <a:cs typeface="Arial" panose="020B0604020202020204" pitchFamily="34" charset="0"/>
              </a:rPr>
              <a:t>Build instance inside module when constructor injection isn’t possible. For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C83AF-C274-3CB3-9669-82221BDE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02" y="1847312"/>
            <a:ext cx="4259848" cy="486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339FD-A99C-C40C-70E1-3B430ADE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32" y="4357760"/>
            <a:ext cx="4647042" cy="2352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F6336-A028-361C-3D7D-1CF6B622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13" y="1847312"/>
            <a:ext cx="4647042" cy="23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C68C3-CA28-E31D-E36C-A8765444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4D95-4DE6-3BA9-B725-402E27411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@Qualifier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45F1F-E634-2DEB-C11B-76B1433AFCF5}"/>
              </a:ext>
            </a:extLst>
          </p:cNvPr>
          <p:cNvSpPr txBox="1"/>
          <p:nvPr/>
        </p:nvSpPr>
        <p:spPr>
          <a:xfrm>
            <a:off x="289560" y="980419"/>
            <a:ext cx="1161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@Qualifier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an annotation that you use to identify a specific binding for a type when that type has multiple bindings defined.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FBEAD-19E2-08A4-F0E8-D05572CF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5" y="2638067"/>
            <a:ext cx="5804808" cy="3449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BBF98-660D-0DDF-8446-3448FBF7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48" y="2186675"/>
            <a:ext cx="5585459" cy="43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12557-F3DA-86C7-25CE-3C5ED6DD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BD99-0770-82DC-472F-5AF5B37D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Predefined @Qualifier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6974D-8BE7-55DA-6A4A-7314BCF12FBA}"/>
              </a:ext>
            </a:extLst>
          </p:cNvPr>
          <p:cNvSpPr txBox="1"/>
          <p:nvPr/>
        </p:nvSpPr>
        <p:spPr>
          <a:xfrm>
            <a:off x="289560" y="980419"/>
            <a:ext cx="1161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Hilt provides some predefined qualifiers.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ApplicationContext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ActivityContext</a:t>
            </a:r>
            <a:endParaRPr lang="en-BD" sz="24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CBFE3-034D-F041-0B7C-7016A2DE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67" y="2070539"/>
            <a:ext cx="5682431" cy="45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C9273-156B-9C70-86CA-8CB18108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0756-D4D6-0F55-985C-20F5072E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Generated components for Android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0A25D-3808-4719-691D-94BEAFA46304}"/>
              </a:ext>
            </a:extLst>
          </p:cNvPr>
          <p:cNvSpPr txBox="1"/>
          <p:nvPr/>
        </p:nvSpPr>
        <p:spPr>
          <a:xfrm>
            <a:off x="289560" y="980419"/>
            <a:ext cx="1161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each Android class in which you can perform field injection, there's an associated Hilt component that you can refer to in the </a:t>
            </a:r>
            <a:r>
              <a:rPr lang="en-GB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InstallIn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annotation. Each Hilt component is responsible for injecting its bindings into the corresponding Android class.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9B1CA-A347-D643-4FDA-F46AEDF3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36" y="2049744"/>
            <a:ext cx="6716926" cy="46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A064-FE70-4593-69BF-BE5AEB09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F96B-033C-8D3A-601C-B727A6E00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Injection (DI)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8BFAC-34E8-4745-C621-D7CB7F568037}"/>
              </a:ext>
            </a:extLst>
          </p:cNvPr>
          <p:cNvSpPr txBox="1"/>
          <p:nvPr/>
        </p:nvSpPr>
        <p:spPr>
          <a:xfrm>
            <a:off x="210065" y="1186249"/>
            <a:ext cx="11788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Dependency Injection is a design pattern that allows you to remove hard-coded dependencies between objects and make them more flexible and easier to test. Dependency injection is based on the </a:t>
            </a:r>
            <a:r>
              <a:rPr lang="en-GB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Inversion of Control</a:t>
            </a:r>
            <a:r>
              <a:rPr lang="en-GB" sz="2000" dirty="0"/>
              <a:t> principle in which generic code controls the execution of specific code.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6483D-321C-ED12-B442-B5E00E69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46" y="2286001"/>
            <a:ext cx="5639674" cy="440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CD60BB-199E-787C-73F1-153A0F47A200}"/>
              </a:ext>
            </a:extLst>
          </p:cNvPr>
          <p:cNvSpPr txBox="1"/>
          <p:nvPr/>
        </p:nvSpPr>
        <p:spPr>
          <a:xfrm>
            <a:off x="193589" y="2255521"/>
            <a:ext cx="5639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D" sz="2000" dirty="0"/>
              <a:t>Dependency injection provides you below benefits:</a:t>
            </a:r>
          </a:p>
          <a:p>
            <a:pPr algn="just"/>
            <a:endParaRPr lang="en-BD" sz="2000" dirty="0"/>
          </a:p>
          <a:p>
            <a:pPr marL="342900" indent="-342900" algn="just">
              <a:buAutoNum type="arabicPeriod"/>
            </a:pPr>
            <a:r>
              <a:rPr lang="en-GB" sz="2000" dirty="0"/>
              <a:t>Reusability of code</a:t>
            </a:r>
          </a:p>
          <a:p>
            <a:pPr marL="342900" indent="-342900" algn="just">
              <a:buAutoNum type="arabicPeriod"/>
            </a:pPr>
            <a:r>
              <a:rPr lang="en-GB" sz="2000" dirty="0"/>
              <a:t>Ease of refactoring</a:t>
            </a:r>
          </a:p>
          <a:p>
            <a:pPr marL="342900" indent="-342900" algn="just">
              <a:buAutoNum type="arabicPeriod"/>
            </a:pPr>
            <a:r>
              <a:rPr lang="en-GB" sz="2000" dirty="0"/>
              <a:t>Ease of testing</a:t>
            </a:r>
          </a:p>
          <a:p>
            <a:pPr marL="342900" indent="-342900" algn="just">
              <a:buAutoNum type="arabicPeriod"/>
            </a:pPr>
            <a:endParaRPr lang="en-GB" sz="2000" dirty="0"/>
          </a:p>
          <a:p>
            <a:pPr algn="just"/>
            <a:endParaRPr lang="en-BD" sz="2000" dirty="0"/>
          </a:p>
          <a:p>
            <a:pPr algn="just"/>
            <a:r>
              <a:rPr lang="en-GB" sz="2000" dirty="0"/>
              <a:t>Dependency injection (DI) is a technique widely used in programming and many framework adopt dependency injection default and push developers to use it. Example: Spring Boot Framework.</a:t>
            </a: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  <a:p>
            <a:pPr algn="just"/>
            <a:r>
              <a:rPr lang="en-GB" sz="2000" dirty="0"/>
              <a:t>An example of dependency in your code shown at the right side.</a:t>
            </a:r>
            <a:endParaRPr lang="en-BD" sz="2000" dirty="0"/>
          </a:p>
        </p:txBody>
      </p:sp>
    </p:spTree>
    <p:extLst>
      <p:ext uri="{BB962C8B-B14F-4D97-AF65-F5344CB8AC3E}">
        <p14:creationId xmlns:p14="http://schemas.microsoft.com/office/powerpoint/2010/main" val="3175149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DD2CD-39DC-0050-CCAF-5C449FA0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A10B-A0A9-56F1-9C7D-4596C3BC3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Component lifetimes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170D5-13A6-FD65-7BF5-CF8A0530851D}"/>
              </a:ext>
            </a:extLst>
          </p:cNvPr>
          <p:cNvSpPr txBox="1"/>
          <p:nvPr/>
        </p:nvSpPr>
        <p:spPr>
          <a:xfrm>
            <a:off x="289560" y="980419"/>
            <a:ext cx="1161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Hilt automatically creates and destroys instances of generated component classes following the lifecycle of the corresponding Android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482BD-76CE-25DD-8D99-8F0D80A8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032000"/>
            <a:ext cx="7772400" cy="44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0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5C233-95E3-D165-8829-AFCDEBF8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76FB-1850-494A-0AFA-FA449B526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Component scopes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810F-0113-B5D6-8421-2A95EFDA1060}"/>
              </a:ext>
            </a:extLst>
          </p:cNvPr>
          <p:cNvSpPr txBox="1"/>
          <p:nvPr/>
        </p:nvSpPr>
        <p:spPr>
          <a:xfrm>
            <a:off x="289560" y="980419"/>
            <a:ext cx="1164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all bindings in Hilt are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unscoped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This means that each time your app requests the binding, Hilt creates a new instance of the needed type.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4644D-4290-857C-5946-514D1B2C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2" y="1980395"/>
            <a:ext cx="7772400" cy="453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9501-6A5A-1EA0-CE7E-B5D5F5B7A41C}"/>
              </a:ext>
            </a:extLst>
          </p:cNvPr>
          <p:cNvSpPr txBox="1"/>
          <p:nvPr/>
        </p:nvSpPr>
        <p:spPr>
          <a:xfrm>
            <a:off x="289560" y="1980395"/>
            <a:ext cx="3703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However, Hilt also allows a binding to be scoped to a particular component. Hilt only creates a scoped binding once per instance of the component that the binding is scoped to, and all requests for that binding share the same instance.</a:t>
            </a:r>
          </a:p>
        </p:txBody>
      </p:sp>
    </p:spTree>
    <p:extLst>
      <p:ext uri="{BB962C8B-B14F-4D97-AF65-F5344CB8AC3E}">
        <p14:creationId xmlns:p14="http://schemas.microsoft.com/office/powerpoint/2010/main" val="206338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A7D79-899C-D9D0-2BBB-112790353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6C8C-8370-F904-4711-035A4569A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A7C3-3266-C066-27A5-CE0F5957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00" y="1082040"/>
            <a:ext cx="57070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2A0D3-96AD-172E-2D7A-1E476BCE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1ACA-86AD-3280-D158-147AFD4AE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B9485-1216-AFF2-AAE8-398F93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4" y="1136963"/>
            <a:ext cx="5760219" cy="538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0643B-4423-E3E5-E124-5CF94D3E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1136963"/>
            <a:ext cx="5852289" cy="5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F74E7-294E-D81C-00C4-B608972F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81E8-D5DE-A7F8-8A6A-F600B39D3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7D7E3-6994-9A78-72DD-AA4C7801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9704"/>
            <a:ext cx="7772400" cy="30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3F2E8-91DA-3BF2-4576-4F3529C7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273C-7831-EF29-5458-C84344B3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ActivityScoped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8D179-34F5-E286-F738-C24A162E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87" y="1000327"/>
            <a:ext cx="5973026" cy="56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1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A74A7-5E57-EE42-92CE-32051380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23BD-BFB8-8E66-7777-587F6B6A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</a:t>
            </a:r>
            <a:r>
              <a:rPr lang="en-GB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ActivityScoped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EF1A1-04EF-3F99-03C5-4654E593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9704"/>
            <a:ext cx="7772400" cy="30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1DFC3-624B-7E67-3A9A-710AC9CF3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0D67-3DAE-B342-D362-1C487D416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Dependency in your code</a:t>
            </a:r>
            <a:endParaRPr lang="en-BD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710C66-BC93-A39E-F63D-8516D19F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3" y="1140121"/>
            <a:ext cx="4965343" cy="4940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E1AD3A-1CA5-C12F-92C8-B130017D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64" y="1140119"/>
            <a:ext cx="4965343" cy="4940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641068-17B2-005F-3581-9AD3137939A4}"/>
              </a:ext>
            </a:extLst>
          </p:cNvPr>
          <p:cNvSpPr txBox="1"/>
          <p:nvPr/>
        </p:nvSpPr>
        <p:spPr>
          <a:xfrm>
            <a:off x="1336820" y="6263650"/>
            <a:ext cx="320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Pass dependency in constructor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09600D-B603-72DB-BA1D-87C56CBC0ACE}"/>
              </a:ext>
            </a:extLst>
          </p:cNvPr>
          <p:cNvSpPr txBox="1"/>
          <p:nvPr/>
        </p:nvSpPr>
        <p:spPr>
          <a:xfrm>
            <a:off x="7872278" y="6263650"/>
            <a:ext cx="276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Pass dependency via setter</a:t>
            </a:r>
          </a:p>
        </p:txBody>
      </p:sp>
    </p:spTree>
    <p:extLst>
      <p:ext uri="{BB962C8B-B14F-4D97-AF65-F5344CB8AC3E}">
        <p14:creationId xmlns:p14="http://schemas.microsoft.com/office/powerpoint/2010/main" val="387507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2A756-12B2-93E1-A310-25525659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99E-FE88-9707-FCB8-73E4ADF29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Automated Dependency Injection</a:t>
            </a:r>
            <a:endParaRPr lang="en-BD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11C91-7A50-BDB4-893D-AAD5EC935866}"/>
              </a:ext>
            </a:extLst>
          </p:cNvPr>
          <p:cNvSpPr txBox="1"/>
          <p:nvPr/>
        </p:nvSpPr>
        <p:spPr>
          <a:xfrm>
            <a:off x="289560" y="1310640"/>
            <a:ext cx="115366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/>
              <a:t>Problems with manual dependency injection: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lot of boilerplate code is required to do proper DI in large projects.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You must write and maintain your own dedicated container that manages lifecycle of your app.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just"/>
            <a:r>
              <a:rPr lang="en-GB" sz="2800" b="1" dirty="0"/>
              <a:t>Solution with dependency injection library:</a:t>
            </a: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library that automates the process of generating and providing dependencies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Reflection based solution that injects dependencies at runtime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static solution generates code to link dependencies at compile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Dagger</a:t>
            </a:r>
            <a:r>
              <a:rPr lang="en-GB" sz="2400" dirty="0"/>
              <a:t> from Google is widely used as DI for Java, Kotlin and Android.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Dagger solves performance issues of reflection based solution (</a:t>
            </a:r>
            <a:r>
              <a:rPr lang="en-GB" sz="2400" dirty="0" err="1"/>
              <a:t>e.g</a:t>
            </a:r>
            <a:r>
              <a:rPr lang="en-GB" sz="2400" dirty="0"/>
              <a:t> </a:t>
            </a:r>
            <a:r>
              <a:rPr lang="en-GB" sz="2400" dirty="0" err="1"/>
              <a:t>Guice</a:t>
            </a:r>
            <a:r>
              <a:rPr lang="en-GB" sz="2400" dirty="0"/>
              <a:t>) with fully static compile-time DI</a:t>
            </a:r>
          </a:p>
        </p:txBody>
      </p:sp>
    </p:spTree>
    <p:extLst>
      <p:ext uri="{BB962C8B-B14F-4D97-AF65-F5344CB8AC3E}">
        <p14:creationId xmlns:p14="http://schemas.microsoft.com/office/powerpoint/2010/main" val="316387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AF769-0A02-5C9F-4FBC-4BC2744F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11A6-FDB9-1319-DDD2-B743725F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Key Concepts in Dependency Injection</a:t>
            </a:r>
            <a:endParaRPr lang="en-BD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84DA6-3CA5-A80C-FF4B-F7345D88B0B0}"/>
              </a:ext>
            </a:extLst>
          </p:cNvPr>
          <p:cNvSpPr txBox="1"/>
          <p:nvPr/>
        </p:nvSpPr>
        <p:spPr>
          <a:xfrm>
            <a:off x="327660" y="2077896"/>
            <a:ext cx="11536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Dependencies: </a:t>
            </a:r>
            <a:r>
              <a:rPr lang="en-GB" sz="2800" dirty="0"/>
              <a:t>The objects or services that a class needs in order to function.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Injector: </a:t>
            </a:r>
            <a:r>
              <a:rPr lang="en-GB" sz="2800" dirty="0"/>
              <a:t>A class or component responsible for creating instances and injecting dependencies into objects.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Inversion of Control (IoC)</a:t>
            </a:r>
            <a:r>
              <a:rPr lang="en-GB" sz="2800" dirty="0"/>
              <a:t>: The process of transferring the control of object creation from the class itself to an external entity (the DI container).</a:t>
            </a:r>
          </a:p>
        </p:txBody>
      </p:sp>
    </p:spTree>
    <p:extLst>
      <p:ext uri="{BB962C8B-B14F-4D97-AF65-F5344CB8AC3E}">
        <p14:creationId xmlns:p14="http://schemas.microsoft.com/office/powerpoint/2010/main" val="267593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1A3E4-E44E-CA05-4B30-EAA953ED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B65B-5921-DECE-6AAA-DDEB44B33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Types of Dependency Injection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012A0-B95D-B607-AA0B-200A5C630A1A}"/>
              </a:ext>
            </a:extLst>
          </p:cNvPr>
          <p:cNvSpPr txBox="1"/>
          <p:nvPr/>
        </p:nvSpPr>
        <p:spPr>
          <a:xfrm>
            <a:off x="327660" y="2414227"/>
            <a:ext cx="11536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Constructor Injection</a:t>
            </a:r>
            <a:r>
              <a:rPr lang="en-GB" sz="2800" dirty="0"/>
              <a:t>: Dependencies are provided through the constructor.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Field Injection</a:t>
            </a:r>
            <a:r>
              <a:rPr lang="en-GB" sz="2800" dirty="0"/>
              <a:t>: Dependencies are injected directly into fields of a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Method Injection</a:t>
            </a:r>
            <a:r>
              <a:rPr lang="en-GB" sz="2800" dirty="0"/>
              <a:t>: Dependencies are injected via setter methods or other methods.</a:t>
            </a:r>
          </a:p>
        </p:txBody>
      </p:sp>
    </p:spTree>
    <p:extLst>
      <p:ext uri="{BB962C8B-B14F-4D97-AF65-F5344CB8AC3E}">
        <p14:creationId xmlns:p14="http://schemas.microsoft.com/office/powerpoint/2010/main" val="402820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E570B-C3BE-92F3-68B7-57D5D215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004F-4EDE-28D8-8B73-B827DCD91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in Android</a:t>
            </a:r>
            <a:endParaRPr lang="en-BD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1EC24-11A7-4005-65F7-0D77B63132E4}"/>
              </a:ext>
            </a:extLst>
          </p:cNvPr>
          <p:cNvSpPr txBox="1"/>
          <p:nvPr/>
        </p:nvSpPr>
        <p:spPr>
          <a:xfrm>
            <a:off x="289560" y="1219200"/>
            <a:ext cx="115366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Hilt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Jetpack’s recommended libraries for Android Dependency Injection.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Hilt is built on top of the popular DI library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Dagger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Provides standard containers for Android classes (Activity, Fragment, etc.)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Apply DI by automatically managing the lifecycle.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Stable version released from April 2022.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Compile-time correctness, Runtime performance and scalability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Reduced boilerplate code (less code from developer end)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Android studio support to dagger provides</a:t>
            </a:r>
          </a:p>
        </p:txBody>
      </p:sp>
    </p:spTree>
    <p:extLst>
      <p:ext uri="{BB962C8B-B14F-4D97-AF65-F5344CB8AC3E}">
        <p14:creationId xmlns:p14="http://schemas.microsoft.com/office/powerpoint/2010/main" val="1714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9845B-75C5-7120-4DE7-64B0DF24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8DDA-9091-31AE-0966-C9232AD82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BB649-DFC2-2B43-AA6A-4D23E106B88B}"/>
              </a:ext>
            </a:extLst>
          </p:cNvPr>
          <p:cNvSpPr txBox="1"/>
          <p:nvPr/>
        </p:nvSpPr>
        <p:spPr>
          <a:xfrm>
            <a:off x="289560" y="1310640"/>
            <a:ext cx="1153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First, add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hilt-android-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gradle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-plugin</a:t>
            </a:r>
            <a:r>
              <a:rPr lang="en-GB" sz="2000" dirty="0"/>
              <a:t> plugin to your project's root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/>
              <a:t>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607B2-2EDF-98FF-0072-06E87A6E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525520"/>
            <a:ext cx="6926580" cy="1789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890B0-75F1-DCE3-13D4-EEC9FBCD8DE5}"/>
              </a:ext>
            </a:extLst>
          </p:cNvPr>
          <p:cNvSpPr txBox="1"/>
          <p:nvPr/>
        </p:nvSpPr>
        <p:spPr>
          <a:xfrm>
            <a:off x="1377315" y="5129657"/>
            <a:ext cx="9437370" cy="120032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com.google.dagger.hilt.android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") version "2.51.1" apply false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BD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5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9C4D5-DC6C-F050-5626-3EFA1292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F23-9E14-E5FC-6FAB-F92114F67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6701-8217-1EB3-1396-B7E723F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30" y="1447800"/>
            <a:ext cx="5984010" cy="514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14D67-98BD-5180-FAFD-1F5116F0D515}"/>
              </a:ext>
            </a:extLst>
          </p:cNvPr>
          <p:cNvSpPr txBox="1"/>
          <p:nvPr/>
        </p:nvSpPr>
        <p:spPr>
          <a:xfrm>
            <a:off x="259080" y="1462134"/>
            <a:ext cx="5484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Then, apply the Gradle plugin and add these dependencies in your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/>
              <a:t>file:</a:t>
            </a:r>
            <a:endParaRPr lang="en-B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96774-36CB-133B-A4FE-20B328C38FED}"/>
              </a:ext>
            </a:extLst>
          </p:cNvPr>
          <p:cNvSpPr txBox="1"/>
          <p:nvPr/>
        </p:nvSpPr>
        <p:spPr>
          <a:xfrm>
            <a:off x="259080" y="3197840"/>
            <a:ext cx="5484194" cy="34163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kotlin-kapt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com.google.dagger.hilt.android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android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implementation("com.google.dagger:hilt-android:2.51.1")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("com.google.dagger:hilt-android-compiler:2.51.1")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Allow references to generated code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correctErrorTypes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BD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4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1108</Words>
  <Application>Microsoft Macintosh PowerPoint</Application>
  <PresentationFormat>Widescreen</PresentationFormat>
  <Paragraphs>106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Dependency Injection(DI)  With Hilt/Dagger</vt:lpstr>
      <vt:lpstr>What is Dependency Injection (DI)</vt:lpstr>
      <vt:lpstr>Dependency in your code</vt:lpstr>
      <vt:lpstr>Automated Dependency Injection</vt:lpstr>
      <vt:lpstr>Key Concepts in Dependency Injection</vt:lpstr>
      <vt:lpstr>Types of Dependency Injection</vt:lpstr>
      <vt:lpstr>Hilt in Android</vt:lpstr>
      <vt:lpstr>Hilt - Setup - Step 1</vt:lpstr>
      <vt:lpstr>Hilt - Setup - Step 2</vt:lpstr>
      <vt:lpstr>Hilt - Setup - Step 3</vt:lpstr>
      <vt:lpstr>Hilt - Setup - Step 4</vt:lpstr>
      <vt:lpstr>Hilt - @AndroidEntryPoint</vt:lpstr>
      <vt:lpstr>Hilt - Constructor Injection</vt:lpstr>
      <vt:lpstr>Hilt - Field Injection</vt:lpstr>
      <vt:lpstr>Hilt - Module Basics</vt:lpstr>
      <vt:lpstr>Hilt - Module Basics</vt:lpstr>
      <vt:lpstr>Hilt - @Qualifier</vt:lpstr>
      <vt:lpstr>Hilt - Predefined @Qualifier</vt:lpstr>
      <vt:lpstr>Hilt - Generated components for Android classes</vt:lpstr>
      <vt:lpstr>Hilt - Component lifetimes</vt:lpstr>
      <vt:lpstr>Hilt - Component scopes</vt:lpstr>
      <vt:lpstr>Hilt Example - @Singleton</vt:lpstr>
      <vt:lpstr>Hilt Example - @Singleton</vt:lpstr>
      <vt:lpstr>Hilt Example - @Singleton</vt:lpstr>
      <vt:lpstr>Hilt Example - @ActivityScoped</vt:lpstr>
      <vt:lpstr>Hilt Example - @ActivityScoped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7</cp:revision>
  <dcterms:created xsi:type="dcterms:W3CDTF">2024-12-08T06:40:23Z</dcterms:created>
  <dcterms:modified xsi:type="dcterms:W3CDTF">2024-12-08T18:16:15Z</dcterms:modified>
</cp:coreProperties>
</file>